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59" r:id="rId4"/>
    <p:sldId id="260" r:id="rId5"/>
    <p:sldId id="261" r:id="rId6"/>
    <p:sldId id="262" r:id="rId7"/>
    <p:sldId id="265" r:id="rId8"/>
    <p:sldId id="266" r:id="rId9"/>
    <p:sldId id="273" r:id="rId10"/>
    <p:sldId id="274" r:id="rId11"/>
    <p:sldId id="267" r:id="rId12"/>
    <p:sldId id="268" r:id="rId13"/>
    <p:sldId id="269" r:id="rId14"/>
    <p:sldId id="275" r:id="rId15"/>
    <p:sldId id="270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6A6448F-A85A-8759-7C75-91ECA15C84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144D2AF-45E4-C1D6-0579-8EF1A815B2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21360-6287-40EA-BA9F-28446388A262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F48E6D-156A-578D-E4D0-0A018C5D6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787F84-33BC-AE60-3AD7-A3B32AD63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A2F0-5C8B-48F6-AE8C-99F3CAB0BC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585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74E8B-C20F-46A3-B8EE-650B70700FD3}" type="datetimeFigureOut">
              <a:rPr kumimoji="1" lang="ja-JP" altLang="en-US" smtClean="0"/>
              <a:t>2025/1/15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6BF99-1731-4518-A8C1-878ABC50FC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7736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229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00DDD-C5CA-C2F1-B227-26FECDD9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47" y="2055136"/>
            <a:ext cx="7718822" cy="914019"/>
          </a:xfrm>
        </p:spPr>
        <p:txBody>
          <a:bodyPr anchor="b">
            <a:normAutofit/>
          </a:bodyPr>
          <a:lstStyle>
            <a:lvl1pPr algn="l">
              <a:defRPr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B6DAEE-00C1-75A1-5805-A17416043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47" y="3217595"/>
            <a:ext cx="757475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CCA30C-A57B-24F3-4FCC-805811B5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037F866-AD4C-E427-3451-1BF51C0AB432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83A60F9-C91E-5B09-4E19-B1395B3A4822}"/>
              </a:ext>
            </a:extLst>
          </p:cNvPr>
          <p:cNvCxnSpPr>
            <a:cxnSpLocks/>
          </p:cNvCxnSpPr>
          <p:nvPr userDrawn="1"/>
        </p:nvCxnSpPr>
        <p:spPr>
          <a:xfrm flipV="1">
            <a:off x="527447" y="3050381"/>
            <a:ext cx="11137106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1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5CA087-9585-5753-CAFF-002BB5A2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54964C8-9B2C-BCB8-ED48-6044ED985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B77917-448D-EF3B-D199-F37FCB08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A34C57-99C0-099D-3BE3-E84307BC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C16018-7A17-9DE2-E77B-29AF0F6A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23C284-B5E1-015C-A122-2445528B6E7E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7779AE-60DA-BED9-23F1-08D2BC8BFBE7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89192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2BF71FB-9846-4E79-B9B4-7C4B2B143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F15B24-8733-5A3A-F11C-86ED91B73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29FA01-3DFA-D756-B41B-1CADAECD9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64CA02-0232-2F12-41EC-0F1D84BB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D6F588-80CA-3A97-52D3-F8F0637D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A5B7B57-2BBE-31E1-9FC3-F75F3C51B8E4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528AD8-4533-3CC0-7FF7-76A15412253D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97419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72B4C-4E4B-3F2C-892F-0C005A0A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9" y="550444"/>
            <a:ext cx="11744382" cy="906026"/>
          </a:xfrm>
        </p:spPr>
        <p:txBody>
          <a:bodyPr>
            <a:normAutofit/>
          </a:bodyPr>
          <a:lstStyle>
            <a:lvl1pPr marL="268288" indent="-26828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89A807-7182-E323-857B-676FC94B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2087" y="6356350"/>
            <a:ext cx="2743200" cy="365125"/>
          </a:xfrm>
        </p:spPr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D93DD3-D0DB-95A5-0769-4235830ABB47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61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BEAE92-C344-32EF-BE66-55FA60BA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1AAF84-6941-E350-B265-14B267FC8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95BE02-32E1-8767-7F0D-6F6314F6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975AB5-7306-3A62-FDB0-83B1B072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F4919C-BAA1-E0C9-25BE-B8DA1EED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5765C0B-45E6-8817-1C50-78E4D0AB7C41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09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836F6-A06D-80AC-8F60-A9A9D414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DE2227-2B4E-87C6-A8E5-A21F3813F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6A4CA5-1865-7549-C7CE-626604FEA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414DD1-9111-4CE7-2CD0-4D4340811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5CFDD8-1F13-1CCB-B4BD-DF1E7FC9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DCE474-7F55-1A75-A478-B57E30E6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1154AB-4726-9E07-1EA7-0F06F7C3CD6E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9ED659-3660-1AAA-8957-06DBAB7497EF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69693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EB77E-101E-8549-3699-5FD204E9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0E8012-9676-25F3-D776-51F3A9BA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8E1F68-3C90-A370-2D62-E8B951579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B5F731-A78C-F2AC-0F64-C85890F8E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6BC1899-9F11-B159-598F-791789537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A762E86-3BDF-AE0C-705C-EAE15953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E394AB3-9F94-D071-0CC2-CF03418D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A94535C-5288-5B65-D296-23DB1DE4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515CD7B-5F4F-38DC-A953-48033904A362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D67039-740B-BF5E-B113-4459A673EB6D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93909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7BE6F-56AF-FBE9-ABB1-E373801B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4A8636-00C6-1308-C2CB-E5CA7C74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9E3C66-C6E3-46E8-754F-FE35C5E4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43E6C8-992B-6953-6C89-157D8DC5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5F1D0B-73E9-1D07-2D0B-E0C62BAE2E68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B6C477-81F4-5A35-8E5E-EDAC4CEE4A39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129362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FEEA02-F427-B7F7-CC9A-8AEF1F8A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FA52802-C854-EE90-B1F9-D527F16D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3B5FD0-A4C4-B499-D99D-3E4984D6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680612-1CCF-CD33-AC23-9055CDED29E2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172992-9B71-17F5-CD03-A4D3A42BBE26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256336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802DF-C89D-CE52-CB9C-CD08CC95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E85BD-E925-A888-44F4-28C7C05F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9AB634-4C4E-3DEB-E52A-BD8B1A741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5EB619-EEBB-8592-0347-BBDC95DF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D09169-0826-74A3-BE63-13A0B636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C0D506-EFEF-2BEE-67E7-3F60A21D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99B0E3-2CAF-AC43-762E-890F316AD947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508D5CD-A2DB-F0BA-5F4A-DDF31C32A041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06399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1A071-A923-AECE-F33E-82EC3FCA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A75BF2-A758-C7F6-3B68-B64EDA09A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1CC503-D36F-C96D-D060-7235D8CDC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824F3B-BE64-ED21-04FA-1B82CFCB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6956F0-81E5-5AF4-3AC3-A9641F07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9E36F7-5F88-FB72-3C64-4484BC23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4A1D21-5D8C-F145-50C2-9A4D826BF31F}"/>
              </a:ext>
            </a:extLst>
          </p:cNvPr>
          <p:cNvSpPr/>
          <p:nvPr userDrawn="1"/>
        </p:nvSpPr>
        <p:spPr>
          <a:xfrm>
            <a:off x="0" y="0"/>
            <a:ext cx="12192000" cy="500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A02B5B-8D6C-E236-6CAA-FBFA2B7E74D2}"/>
              </a:ext>
            </a:extLst>
          </p:cNvPr>
          <p:cNvSpPr txBox="1"/>
          <p:nvPr userDrawn="1"/>
        </p:nvSpPr>
        <p:spPr>
          <a:xfrm>
            <a:off x="208067" y="50111"/>
            <a:ext cx="325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タイトル</a:t>
            </a:r>
          </a:p>
        </p:txBody>
      </p:sp>
    </p:spTree>
    <p:extLst>
      <p:ext uri="{BB962C8B-B14F-4D97-AF65-F5344CB8AC3E}">
        <p14:creationId xmlns:p14="http://schemas.microsoft.com/office/powerpoint/2010/main" val="389143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296979-F37D-4828-C852-5F65B9A5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767AE7-6E41-6504-DF84-5C8F3B5BB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90FB64-DD07-A173-7794-BC0258EA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38C8A-6B94-F46C-2D75-4D7B77BFF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80E036-622F-24C1-D17F-1D69CC175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A02C-EA2B-4B52-BB20-36ED178D7E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3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CF27F-F608-E70E-7153-78BAE5638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/>
              <a:t>生産費調査マニュアル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E02A265-141D-3F4F-1CD9-6A067A230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5154" y="3181381"/>
            <a:ext cx="2985297" cy="671251"/>
          </a:xfrm>
        </p:spPr>
        <p:txBody>
          <a:bodyPr/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令和７年１月１５日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13F7FD7-338F-5741-2381-AFD94BB602E4}"/>
              </a:ext>
            </a:extLst>
          </p:cNvPr>
          <p:cNvSpPr txBox="1">
            <a:spLocks/>
          </p:cNvSpPr>
          <p:nvPr/>
        </p:nvSpPr>
        <p:spPr>
          <a:xfrm>
            <a:off x="527447" y="2724371"/>
            <a:ext cx="7718822" cy="9140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/>
              <a:t>全国稲作経営者会議</a:t>
            </a:r>
          </a:p>
        </p:txBody>
      </p:sp>
    </p:spTree>
    <p:extLst>
      <p:ext uri="{BB962C8B-B14F-4D97-AF65-F5344CB8AC3E}">
        <p14:creationId xmlns:p14="http://schemas.microsoft.com/office/powerpoint/2010/main" val="129114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717BD-B728-CFB7-2061-96A62CFBC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A547933-35F6-99B9-DA23-CFF061A6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34" y="1683472"/>
            <a:ext cx="4428000" cy="4076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661B403-4519-3950-CEED-5085DFF3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1900DB-B584-67D5-8EC4-BC129F0F10C0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調査票の入力方法③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00F90E-3710-F94A-9332-0C7726DE76E3}"/>
              </a:ext>
            </a:extLst>
          </p:cNvPr>
          <p:cNvSpPr/>
          <p:nvPr/>
        </p:nvSpPr>
        <p:spPr>
          <a:xfrm>
            <a:off x="9916998" y="73643"/>
            <a:ext cx="215873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rPr>
              <a:t>共通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F0966C6-B964-EDF2-F0AF-11AB64AF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sz="2000" dirty="0"/>
              <a:t>一般的に農業経営において費用の割合が相応に高い、かつ一定の前提条件で費用を按分することが厳しい、「減価償却費」･「人件費」については、別シートにて詳細算出を行う。</a:t>
            </a:r>
            <a:br>
              <a:rPr lang="en-US" altLang="ja-JP" sz="2000" dirty="0"/>
            </a:br>
            <a:br>
              <a:rPr lang="en-US" altLang="ja-JP" sz="2000" dirty="0"/>
            </a:b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EAFD5C-BAB1-68B1-CA79-9B0695DD20E2}"/>
              </a:ext>
            </a:extLst>
          </p:cNvPr>
          <p:cNvSpPr txBox="1"/>
          <p:nvPr/>
        </p:nvSpPr>
        <p:spPr>
          <a:xfrm>
            <a:off x="-427434" y="1081869"/>
            <a:ext cx="6113282" cy="101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■減価償却費算出シート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9E6017-DA92-C04A-2177-0ED63093A8B4}"/>
              </a:ext>
            </a:extLst>
          </p:cNvPr>
          <p:cNvSpPr txBox="1"/>
          <p:nvPr/>
        </p:nvSpPr>
        <p:spPr>
          <a:xfrm>
            <a:off x="5328454" y="1066508"/>
            <a:ext cx="6113282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■人件費算出シート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D9350B-7528-7AA6-FD5F-494ED0C054B0}"/>
              </a:ext>
            </a:extLst>
          </p:cNvPr>
          <p:cNvSpPr txBox="1"/>
          <p:nvPr/>
        </p:nvSpPr>
        <p:spPr>
          <a:xfrm>
            <a:off x="515900" y="5776131"/>
            <a:ext cx="4711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なお、減価償却費は初期設定として、面積割合に応じて費用を算出することにしており、実態と大きく異なる場合は、別シートにて詳細試算を行うこととする。その際は、赤枠部分を①調査票の減価償却費部分にコピー転記する。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EB2969-14A2-6051-70D7-E34A46D803FB}"/>
              </a:ext>
            </a:extLst>
          </p:cNvPr>
          <p:cNvSpPr/>
          <p:nvPr/>
        </p:nvSpPr>
        <p:spPr>
          <a:xfrm>
            <a:off x="1995192" y="5174528"/>
            <a:ext cx="3090442" cy="415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DAA5833-BE08-6203-0FB8-1E342842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54806"/>
            <a:ext cx="4644000" cy="3688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261FE94-1B38-FB3B-52E3-42E2730ABACF}"/>
              </a:ext>
            </a:extLst>
          </p:cNvPr>
          <p:cNvSpPr/>
          <p:nvPr/>
        </p:nvSpPr>
        <p:spPr>
          <a:xfrm>
            <a:off x="6095999" y="5751976"/>
            <a:ext cx="5071621" cy="954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減価償却費算出ならびに人件費算出シートについては、一旦サンプルを入力しているため、入力済みの部分（黄色セル）について、すべて消してから、数値の入力をお願いします。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B76BA9F-E9A7-1B29-B1A1-88D58CECC5C8}"/>
              </a:ext>
            </a:extLst>
          </p:cNvPr>
          <p:cNvSpPr/>
          <p:nvPr/>
        </p:nvSpPr>
        <p:spPr>
          <a:xfrm>
            <a:off x="6095999" y="5430536"/>
            <a:ext cx="1010369" cy="4031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留意事項</a:t>
            </a:r>
          </a:p>
        </p:txBody>
      </p:sp>
    </p:spTree>
    <p:extLst>
      <p:ext uri="{BB962C8B-B14F-4D97-AF65-F5344CB8AC3E}">
        <p14:creationId xmlns:p14="http://schemas.microsoft.com/office/powerpoint/2010/main" val="3110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42F72-996A-08F1-CD88-FC99420B2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08AFBC-2727-E2B2-D9D7-1DC8E87B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4BF05E-D9D2-B3EC-5D13-8441145A4295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調査票の回答①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8A593EB-71C2-8BF6-C0BB-D1D08310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9" y="550444"/>
            <a:ext cx="11744382" cy="637333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200" dirty="0"/>
              <a:t>調査票について、以下ＥｘｃｅＬシート内の</a:t>
            </a:r>
            <a:r>
              <a:rPr kumimoji="1" lang="ja-JP" altLang="en-US" sz="2200" b="1" u="sng" dirty="0"/>
              <a:t>４つのシートの回答</a:t>
            </a:r>
            <a:r>
              <a:rPr kumimoji="1" lang="ja-JP" altLang="en-US" sz="2200" dirty="0"/>
              <a:t>をお願いします。</a:t>
            </a:r>
            <a:br>
              <a:rPr kumimoji="1" lang="en-US" altLang="ja-JP" sz="2200" dirty="0"/>
            </a:br>
            <a:r>
              <a:rPr kumimoji="1" lang="en-US" altLang="ja-JP" sz="2200" b="1" dirty="0">
                <a:solidFill>
                  <a:srgbClr val="FF0000"/>
                </a:solidFill>
              </a:rPr>
              <a:t>※</a:t>
            </a:r>
            <a:r>
              <a:rPr kumimoji="1" lang="ja-JP" altLang="en-US" sz="2200" b="1" dirty="0">
                <a:solidFill>
                  <a:srgbClr val="FF0000"/>
                </a:solidFill>
              </a:rPr>
              <a:t>入力項目は、セルが黄色になっています。</a:t>
            </a:r>
            <a:br>
              <a:rPr lang="en-US" altLang="ja-JP" sz="2000" dirty="0"/>
            </a:br>
            <a:endParaRPr kumimoji="1"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FFA535-4FC5-4905-8FB5-8D307C55A646}"/>
              </a:ext>
            </a:extLst>
          </p:cNvPr>
          <p:cNvSpPr txBox="1"/>
          <p:nvPr/>
        </p:nvSpPr>
        <p:spPr>
          <a:xfrm>
            <a:off x="-427434" y="1751175"/>
            <a:ext cx="6113282" cy="1011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①調査票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1D5F1FA-523A-D854-FE01-C3E4E80ACC1C}"/>
              </a:ext>
            </a:extLst>
          </p:cNvPr>
          <p:cNvSpPr txBox="1">
            <a:spLocks/>
          </p:cNvSpPr>
          <p:nvPr/>
        </p:nvSpPr>
        <p:spPr>
          <a:xfrm>
            <a:off x="44259" y="1256420"/>
            <a:ext cx="11744382" cy="63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200" dirty="0"/>
              <a:t>４つのシートの回答後、生産費結果が自動で算出されます。</a:t>
            </a:r>
            <a:br>
              <a:rPr lang="en-US" altLang="ja-JP" sz="2000" dirty="0"/>
            </a:br>
            <a:endParaRPr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CCDC11-57DB-AEE7-6ABF-D0A6AD906F54}"/>
              </a:ext>
            </a:extLst>
          </p:cNvPr>
          <p:cNvSpPr txBox="1"/>
          <p:nvPr/>
        </p:nvSpPr>
        <p:spPr>
          <a:xfrm>
            <a:off x="5328454" y="1745241"/>
            <a:ext cx="6113282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②調査票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水稲詳細情報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A206227-C3B5-8A8D-00D3-2EF652E45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8" y="2453708"/>
            <a:ext cx="5220000" cy="3283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A85A5FA-A4A7-DE63-D93D-FADD4A7D0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454396"/>
            <a:ext cx="4968761" cy="338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423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69B9F-F823-C2E7-ED33-934ED2024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C9E199-C4AA-062B-312D-02CC8E0F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9EDC5F-EDF1-A710-2B52-7AFAED75C64A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調査票の回答②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B5E071-69C1-D58C-BBCA-DF513A92BB09}"/>
              </a:ext>
            </a:extLst>
          </p:cNvPr>
          <p:cNvSpPr txBox="1"/>
          <p:nvPr/>
        </p:nvSpPr>
        <p:spPr>
          <a:xfrm>
            <a:off x="-418007" y="643679"/>
            <a:ext cx="6113282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③減価償却費算出シート　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7CDB0C9-B3A1-90C8-AE71-A1C277572921}"/>
              </a:ext>
            </a:extLst>
          </p:cNvPr>
          <p:cNvSpPr txBox="1"/>
          <p:nvPr/>
        </p:nvSpPr>
        <p:spPr>
          <a:xfrm>
            <a:off x="5337881" y="637745"/>
            <a:ext cx="6113282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④人件費算出シート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E9B51C-6CB5-783B-E229-55CC6055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1" y="1266577"/>
            <a:ext cx="496623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33B467F-BB27-AE50-C42F-A6494577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266577"/>
            <a:ext cx="5757058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770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E2C0B-BE39-E370-6F5C-DBD48BF63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90C21DB-D674-6FBF-D301-12ED4B1B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B4542F-9373-3B04-3877-11BA20A37999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調査結果出力①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E49BAC5-8D59-84F3-ABA8-6AE0F57D60A1}"/>
              </a:ext>
            </a:extLst>
          </p:cNvPr>
          <p:cNvSpPr txBox="1">
            <a:spLocks/>
          </p:cNvSpPr>
          <p:nvPr/>
        </p:nvSpPr>
        <p:spPr>
          <a:xfrm>
            <a:off x="30905" y="643677"/>
            <a:ext cx="11744382" cy="63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200" dirty="0"/>
              <a:t>生産費の結果は以下３シートに出力されます。</a:t>
            </a:r>
            <a:br>
              <a:rPr lang="en-US" altLang="ja-JP" sz="2000" dirty="0"/>
            </a:br>
            <a:endParaRPr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FF3DE7-FCE9-E4AD-8592-4A17436FBC72}"/>
              </a:ext>
            </a:extLst>
          </p:cNvPr>
          <p:cNvSpPr txBox="1"/>
          <p:nvPr/>
        </p:nvSpPr>
        <p:spPr>
          <a:xfrm>
            <a:off x="-335871" y="990165"/>
            <a:ext cx="6860496" cy="55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①調査結果（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10a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あたり費用）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4879A41-FD31-7F13-06BF-06BD9F652D73}"/>
              </a:ext>
            </a:extLst>
          </p:cNvPr>
          <p:cNvSpPr txBox="1"/>
          <p:nvPr/>
        </p:nvSpPr>
        <p:spPr>
          <a:xfrm>
            <a:off x="4913682" y="1115809"/>
            <a:ext cx="6860496" cy="387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 ②調査結果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水稲詳細情報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10a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あたり費用） 　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C0935E-E439-F942-D57E-45A3190C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4" y="1627498"/>
            <a:ext cx="4176000" cy="4854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385857-69FE-4658-AC39-5744489A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109" y="1625872"/>
            <a:ext cx="4702432" cy="485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817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B798E-710E-C38D-EB53-2A0D8A91E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E4340F9-146F-1B49-A6DE-988B7F69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D01CF9-B326-2615-AE9D-1A9DF66BE13E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調査結果出力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68BB870-FF25-A60F-10CF-3C3FE0404360}"/>
              </a:ext>
            </a:extLst>
          </p:cNvPr>
          <p:cNvSpPr txBox="1"/>
          <p:nvPr/>
        </p:nvSpPr>
        <p:spPr>
          <a:xfrm>
            <a:off x="-381707" y="442975"/>
            <a:ext cx="6113282" cy="616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③調査結果概要　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5F4A3FB-7639-FA25-A5AC-AFCAA10C7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8" y="1033975"/>
            <a:ext cx="4059208" cy="57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004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5880-2BD4-BB36-16EE-8CD349BC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914EEC3-0135-F533-2E4B-0AB70506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B0B1B4-3638-45D1-8347-A19FC62E2628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調査票の報告･その他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AF963CC-86B0-F7BE-D54A-E9B4AAF8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6" y="823823"/>
            <a:ext cx="10261490" cy="132549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000" dirty="0"/>
              <a:t>以下、アドレス宛てに回答した調査票（エクセルファイル）をメールにてご送付をお願いいたします。後日、謝礼（ＱＵＯカード　</a:t>
            </a:r>
            <a:r>
              <a:rPr kumimoji="1" lang="en-US" altLang="ja-JP" sz="2000" dirty="0"/>
              <a:t>1,000</a:t>
            </a:r>
            <a:r>
              <a:rPr kumimoji="1" lang="ja-JP" altLang="en-US" sz="2000" dirty="0"/>
              <a:t>円の予定）を送付いたします。</a:t>
            </a:r>
            <a:br>
              <a:rPr kumimoji="1" lang="en-US" altLang="ja-JP" sz="2000" dirty="0"/>
            </a:br>
            <a:r>
              <a:rPr kumimoji="1" lang="en-US" altLang="ja-JP" sz="2000" dirty="0"/>
              <a:t>※</a:t>
            </a:r>
            <a:r>
              <a:rPr kumimoji="1" lang="ja-JP" altLang="en-US" sz="2000" dirty="0"/>
              <a:t>住所の記載がない方は、謝礼が送れないことを予めご了承願います。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5F68A5B-B142-7DCD-368D-E599A92B6AFF}"/>
              </a:ext>
            </a:extLst>
          </p:cNvPr>
          <p:cNvSpPr txBox="1">
            <a:spLocks/>
          </p:cNvSpPr>
          <p:nvPr/>
        </p:nvSpPr>
        <p:spPr>
          <a:xfrm>
            <a:off x="419209" y="1950325"/>
            <a:ext cx="8206188" cy="1325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ja-JP" sz="2800" dirty="0"/>
              <a:t>【</a:t>
            </a:r>
            <a:r>
              <a:rPr lang="ja-JP" altLang="en-US" sz="2800" dirty="0"/>
              <a:t>報告先</a:t>
            </a:r>
            <a:r>
              <a:rPr lang="en-US" altLang="ja-JP" sz="2800" dirty="0"/>
              <a:t>】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inakeikaigi@nca.or.jp</a:t>
            </a:r>
            <a:endParaRPr lang="ja-JP" altLang="en-US" sz="280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F1E4BD-EBF1-6241-E8FA-79791601980B}"/>
              </a:ext>
            </a:extLst>
          </p:cNvPr>
          <p:cNvSpPr/>
          <p:nvPr/>
        </p:nvSpPr>
        <p:spPr>
          <a:xfrm>
            <a:off x="419209" y="3429000"/>
            <a:ext cx="10397765" cy="15685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当調査に関しての問い合わせ先</a:t>
            </a:r>
            <a:r>
              <a: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eaLnBrk="0" hangingPunct="0">
              <a:lnSpc>
                <a:spcPts val="1800"/>
              </a:lnSpc>
            </a:pPr>
            <a:r>
              <a:rPr lang="zh-CN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全国稲作経営者会議事務局</a:t>
            </a:r>
            <a:r>
              <a:rPr lang="en-US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(</a:t>
            </a:r>
            <a:r>
              <a:rPr lang="ja-JP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一般社団法人</a:t>
            </a:r>
            <a:r>
              <a:rPr lang="zh-CN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全国農業会議所</a:t>
            </a:r>
            <a:r>
              <a:rPr lang="en-US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)</a:t>
            </a:r>
            <a:r>
              <a:rPr lang="zh-CN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　 </a:t>
            </a:r>
            <a:r>
              <a:rPr lang="ja-JP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青木、日髙</a:t>
            </a:r>
          </a:p>
          <a:p>
            <a:r>
              <a:rPr lang="en-US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 </a:t>
            </a:r>
            <a:r>
              <a:rPr lang="zh-CN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電話：</a:t>
            </a:r>
            <a:r>
              <a:rPr lang="en-US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03-6910-1124   FAX</a:t>
            </a:r>
            <a:r>
              <a:rPr lang="zh-CN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：</a:t>
            </a:r>
            <a:r>
              <a:rPr lang="en-US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03-3265-5140</a:t>
            </a:r>
            <a:r>
              <a:rPr lang="zh-CN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E-mail</a:t>
            </a:r>
            <a:r>
              <a:rPr lang="zh-CN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：</a:t>
            </a:r>
            <a:r>
              <a:rPr lang="en-US" alt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anose="02020609040205080304" pitchFamily="17" charset="-128"/>
              </a:rPr>
              <a:t>inakeikaigi@nca.or.jp </a:t>
            </a:r>
            <a:endParaRPr kumimoji="1" lang="ja-JP" altLang="en-US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624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1D691-1136-D379-4E6A-A20A22427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CAC308-13B6-4CAD-3B0E-076D9398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59303F-F030-0AEC-1EE1-8A79959C7613}"/>
              </a:ext>
            </a:extLst>
          </p:cNvPr>
          <p:cNvSpPr txBox="1"/>
          <p:nvPr/>
        </p:nvSpPr>
        <p:spPr>
          <a:xfrm>
            <a:off x="343667" y="73643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　次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06BAF8B-4B2A-A4AC-3A90-BFEA54C93BE7}"/>
              </a:ext>
            </a:extLst>
          </p:cNvPr>
          <p:cNvSpPr/>
          <p:nvPr/>
        </p:nvSpPr>
        <p:spPr>
          <a:xfrm>
            <a:off x="746608" y="1448491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A02F98-313B-4EEB-5BC2-8070807A3FDD}"/>
              </a:ext>
            </a:extLst>
          </p:cNvPr>
          <p:cNvSpPr txBox="1"/>
          <p:nvPr/>
        </p:nvSpPr>
        <p:spPr>
          <a:xfrm>
            <a:off x="1292545" y="1464436"/>
            <a:ext cx="414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調査票のダウンロード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109CBB8-8D48-A383-9E62-0327F4A6B796}"/>
              </a:ext>
            </a:extLst>
          </p:cNvPr>
          <p:cNvSpPr/>
          <p:nvPr/>
        </p:nvSpPr>
        <p:spPr>
          <a:xfrm>
            <a:off x="746608" y="2175926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BB2BBD2-7911-797E-7B31-1834953B8EEE}"/>
              </a:ext>
            </a:extLst>
          </p:cNvPr>
          <p:cNvSpPr txBox="1"/>
          <p:nvPr/>
        </p:nvSpPr>
        <p:spPr>
          <a:xfrm>
            <a:off x="1292545" y="2191871"/>
            <a:ext cx="414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調査票の構成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F87C635-8E74-FC95-6A26-31BB39BA1A56}"/>
              </a:ext>
            </a:extLst>
          </p:cNvPr>
          <p:cNvSpPr/>
          <p:nvPr/>
        </p:nvSpPr>
        <p:spPr>
          <a:xfrm>
            <a:off x="746608" y="2903361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8CF4359-DD76-1365-BBBC-6930C28EA617}"/>
              </a:ext>
            </a:extLst>
          </p:cNvPr>
          <p:cNvSpPr txBox="1"/>
          <p:nvPr/>
        </p:nvSpPr>
        <p:spPr>
          <a:xfrm>
            <a:off x="1292545" y="2919306"/>
            <a:ext cx="414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調査票の入力方法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B72628D-7C22-A870-7907-7EB80F12453B}"/>
              </a:ext>
            </a:extLst>
          </p:cNvPr>
          <p:cNvSpPr/>
          <p:nvPr/>
        </p:nvSpPr>
        <p:spPr>
          <a:xfrm>
            <a:off x="746608" y="3646741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BC66A53-898C-B75C-3FE0-8A3062632206}"/>
              </a:ext>
            </a:extLst>
          </p:cNvPr>
          <p:cNvSpPr txBox="1"/>
          <p:nvPr/>
        </p:nvSpPr>
        <p:spPr>
          <a:xfrm>
            <a:off x="1292545" y="3662686"/>
            <a:ext cx="414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調査票の回答</a:t>
            </a: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A9E81AC-3749-4FD3-F1B8-107C93B91BD5}"/>
              </a:ext>
            </a:extLst>
          </p:cNvPr>
          <p:cNvSpPr/>
          <p:nvPr/>
        </p:nvSpPr>
        <p:spPr>
          <a:xfrm>
            <a:off x="746608" y="4420597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BC817E-6ADB-5C53-03A6-32A3C3A9F893}"/>
              </a:ext>
            </a:extLst>
          </p:cNvPr>
          <p:cNvSpPr txBox="1"/>
          <p:nvPr/>
        </p:nvSpPr>
        <p:spPr>
          <a:xfrm>
            <a:off x="1292545" y="4436542"/>
            <a:ext cx="414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調査結果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40BE87A-CE75-63DB-5F0E-47CB20589B13}"/>
              </a:ext>
            </a:extLst>
          </p:cNvPr>
          <p:cNvSpPr/>
          <p:nvPr/>
        </p:nvSpPr>
        <p:spPr>
          <a:xfrm>
            <a:off x="746608" y="5177564"/>
            <a:ext cx="432000" cy="43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６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D0368C-DD7A-903E-EF6A-6F874BF21CF0}"/>
              </a:ext>
            </a:extLst>
          </p:cNvPr>
          <p:cNvSpPr txBox="1"/>
          <p:nvPr/>
        </p:nvSpPr>
        <p:spPr>
          <a:xfrm>
            <a:off x="1292545" y="5193509"/>
            <a:ext cx="414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調査票の報告･その他</a:t>
            </a:r>
          </a:p>
        </p:txBody>
      </p:sp>
    </p:spTree>
    <p:extLst>
      <p:ext uri="{BB962C8B-B14F-4D97-AF65-F5344CB8AC3E}">
        <p14:creationId xmlns:p14="http://schemas.microsoft.com/office/powerpoint/2010/main" val="189874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F2E18BAD-C86C-C6AB-3A2E-DEA89FABD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52" y="1063617"/>
            <a:ext cx="3924000" cy="5690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4CE23DB-133C-2C4F-994C-423BDEAF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ja-JP" altLang="en-US" sz="2000" dirty="0"/>
              <a:t>生産費調査の案内文書に記載のＵＲＬを自身のＰＣ等によりアクセス。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DF946D1-2A83-64FB-1439-CE18D23B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F1F54F-4306-E2C2-672A-30680B05F6C9}"/>
              </a:ext>
            </a:extLst>
          </p:cNvPr>
          <p:cNvSpPr txBox="1"/>
          <p:nvPr/>
        </p:nvSpPr>
        <p:spPr>
          <a:xfrm>
            <a:off x="343667" y="73643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調査票のダウンロード①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A80D95-1B3B-3BB6-C060-DF690909E28E}"/>
              </a:ext>
            </a:extLst>
          </p:cNvPr>
          <p:cNvSpPr/>
          <p:nvPr/>
        </p:nvSpPr>
        <p:spPr>
          <a:xfrm>
            <a:off x="4721337" y="3626612"/>
            <a:ext cx="4095313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7EE65FD-EB73-C691-AF11-5DC7F580B6AB}"/>
              </a:ext>
            </a:extLst>
          </p:cNvPr>
          <p:cNvCxnSpPr>
            <a:cxnSpLocks/>
          </p:cNvCxnSpPr>
          <p:nvPr/>
        </p:nvCxnSpPr>
        <p:spPr>
          <a:xfrm>
            <a:off x="6768994" y="4030504"/>
            <a:ext cx="2263093" cy="147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DC5CC6-4221-A00B-FE11-873690ED7519}"/>
              </a:ext>
            </a:extLst>
          </p:cNvPr>
          <p:cNvSpPr txBox="1"/>
          <p:nvPr/>
        </p:nvSpPr>
        <p:spPr>
          <a:xfrm>
            <a:off x="9032087" y="3978406"/>
            <a:ext cx="298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https://x.gd/fAaoB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FB7158-1016-F18F-541B-AA9DC4669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9" y="1062013"/>
            <a:ext cx="4125600" cy="56904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554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3D46B-4382-00BB-CFCE-A1BDB517D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FC91F19-56EA-E9D0-CAC2-CED0E05C7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3" y="1011339"/>
            <a:ext cx="4500000" cy="5649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B7E5474-0A16-8ABF-E146-C66A1BD5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ja-JP" altLang="en-US" sz="2000" dirty="0"/>
              <a:t>生産費調査票のダウンロードページを開き、ダウンロードを開始する。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573474C-1B34-17F0-46E2-A8ADAD9D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2535F6-F942-7061-6E7D-61FDD2606F8E}"/>
              </a:ext>
            </a:extLst>
          </p:cNvPr>
          <p:cNvSpPr txBox="1"/>
          <p:nvPr/>
        </p:nvSpPr>
        <p:spPr>
          <a:xfrm>
            <a:off x="343667" y="73643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調査票のダウンロード②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EA6302-342F-AFAA-98E3-CAE11BF52428}"/>
              </a:ext>
            </a:extLst>
          </p:cNvPr>
          <p:cNvSpPr txBox="1"/>
          <p:nvPr/>
        </p:nvSpPr>
        <p:spPr>
          <a:xfrm>
            <a:off x="5746277" y="3544008"/>
            <a:ext cx="604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該当する調査票について、「ダウンロード」をクリックし、ファイルをダウンロードする。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FB30F5A-BB0C-5AAE-BDAB-E46187E7A2FE}"/>
              </a:ext>
            </a:extLst>
          </p:cNvPr>
          <p:cNvSpPr/>
          <p:nvPr/>
        </p:nvSpPr>
        <p:spPr>
          <a:xfrm>
            <a:off x="302069" y="5580668"/>
            <a:ext cx="1907511" cy="3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44D271B-CF8E-68C5-2656-974E3C589E74}"/>
              </a:ext>
            </a:extLst>
          </p:cNvPr>
          <p:cNvCxnSpPr>
            <a:cxnSpLocks/>
          </p:cNvCxnSpPr>
          <p:nvPr/>
        </p:nvCxnSpPr>
        <p:spPr>
          <a:xfrm flipV="1">
            <a:off x="2047802" y="3734220"/>
            <a:ext cx="3408139" cy="1948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45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74C68-FF3A-AFFE-21EB-EEA5CAD4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3B9D13B-9ADD-151B-8F90-5381C0CE78BD}"/>
              </a:ext>
            </a:extLst>
          </p:cNvPr>
          <p:cNvSpPr/>
          <p:nvPr/>
        </p:nvSpPr>
        <p:spPr>
          <a:xfrm>
            <a:off x="433636" y="4455532"/>
            <a:ext cx="10048970" cy="1832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77EA593-9CA7-7FA8-3BD9-6F320AB7A4D9}"/>
              </a:ext>
            </a:extLst>
          </p:cNvPr>
          <p:cNvSpPr/>
          <p:nvPr/>
        </p:nvSpPr>
        <p:spPr>
          <a:xfrm>
            <a:off x="433636" y="2494172"/>
            <a:ext cx="10048970" cy="18327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263A6A3-75B4-5116-3522-0F377273BFF1}"/>
              </a:ext>
            </a:extLst>
          </p:cNvPr>
          <p:cNvSpPr/>
          <p:nvPr/>
        </p:nvSpPr>
        <p:spPr>
          <a:xfrm>
            <a:off x="433637" y="1394291"/>
            <a:ext cx="10048969" cy="906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C36011D-D301-E17F-B98E-78F22CB9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ja-JP" altLang="en-US" sz="2000" dirty="0"/>
              <a:t>個人経営体用、法人経営体用それぞれの調査票について、主に以下３シートで構成されている。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2792F3C-00AF-6BFE-DCEB-A3593ED5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525F8C-9E2D-7BEF-9E8D-18F23F0FFDD0}"/>
              </a:ext>
            </a:extLst>
          </p:cNvPr>
          <p:cNvSpPr txBox="1"/>
          <p:nvPr/>
        </p:nvSpPr>
        <p:spPr>
          <a:xfrm>
            <a:off x="343667" y="73643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調査票の構成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9605CAA-486C-F582-7556-B96BF2E81B19}"/>
              </a:ext>
            </a:extLst>
          </p:cNvPr>
          <p:cNvSpPr txBox="1">
            <a:spLocks/>
          </p:cNvSpPr>
          <p:nvPr/>
        </p:nvSpPr>
        <p:spPr>
          <a:xfrm>
            <a:off x="433636" y="1199212"/>
            <a:ext cx="9032087" cy="4899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n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（１）　入力の仕方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①調査票（入力方法）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（２）　入力シート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　　①調査票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　　②調査票</a:t>
            </a:r>
            <a:r>
              <a:rPr lang="en-US" altLang="ja-JP" sz="2400" dirty="0"/>
              <a:t>【</a:t>
            </a:r>
            <a:r>
              <a:rPr lang="ja-JP" altLang="en-US" sz="2400" dirty="0"/>
              <a:t>水稲詳細情報</a:t>
            </a:r>
            <a:r>
              <a:rPr lang="en-US" altLang="ja-JP" sz="2400" dirty="0"/>
              <a:t>】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　　③減価償却費算出シート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　　④人件費算出シート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（３）　出力結果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　　①調査結果（</a:t>
            </a:r>
            <a:r>
              <a:rPr lang="en-US" altLang="ja-JP" sz="2400" dirty="0"/>
              <a:t>10a</a:t>
            </a:r>
            <a:r>
              <a:rPr lang="ja-JP" altLang="en-US" sz="2400" dirty="0"/>
              <a:t>あたり費用）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　　②調査結果</a:t>
            </a:r>
            <a:r>
              <a:rPr lang="en-US" altLang="ja-JP" sz="2400" dirty="0"/>
              <a:t>【</a:t>
            </a:r>
            <a:r>
              <a:rPr lang="ja-JP" altLang="en-US" sz="2400" dirty="0"/>
              <a:t>水稲詳細情報</a:t>
            </a:r>
            <a:r>
              <a:rPr lang="en-US" altLang="ja-JP" sz="2400" dirty="0"/>
              <a:t>】</a:t>
            </a:r>
            <a:r>
              <a:rPr lang="ja-JP" altLang="en-US" sz="2400" dirty="0"/>
              <a:t>（</a:t>
            </a:r>
            <a:r>
              <a:rPr lang="en-US" altLang="ja-JP" sz="2400" dirty="0"/>
              <a:t>10a</a:t>
            </a:r>
            <a:r>
              <a:rPr lang="ja-JP" altLang="en-US" sz="2400" dirty="0"/>
              <a:t>あたり費用）</a:t>
            </a: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　　　　③調査結果概要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4519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6DCC6-B6EE-DAAF-4D7F-A43CA80DD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E4A2E-884D-BFA9-3AB7-6F450C1F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ja-JP" altLang="en-US" sz="2000" dirty="0"/>
              <a:t>前頁で示したシートについて、調査票内の左端シート「目次」より、リンクボタンをクリックすることで選択したシートに移動することが可能。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F46CAF0-FF73-648D-2F68-925933C6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A9D07E-07B5-618B-F96E-6CE27477F04E}"/>
              </a:ext>
            </a:extLst>
          </p:cNvPr>
          <p:cNvSpPr txBox="1"/>
          <p:nvPr/>
        </p:nvSpPr>
        <p:spPr>
          <a:xfrm>
            <a:off x="343667" y="73643"/>
            <a:ext cx="42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調査票の入力方法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5105D0-AD90-2321-EBC2-1B5C1A77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0" y="1272654"/>
            <a:ext cx="6732000" cy="5146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59DEC6-25CB-7A61-6CBB-8ECA76DC9092}"/>
              </a:ext>
            </a:extLst>
          </p:cNvPr>
          <p:cNvSpPr/>
          <p:nvPr/>
        </p:nvSpPr>
        <p:spPr>
          <a:xfrm>
            <a:off x="906786" y="6221693"/>
            <a:ext cx="469527" cy="197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45D4FB9-FB67-CAA4-F052-A85EA29B3506}"/>
              </a:ext>
            </a:extLst>
          </p:cNvPr>
          <p:cNvSpPr/>
          <p:nvPr/>
        </p:nvSpPr>
        <p:spPr>
          <a:xfrm>
            <a:off x="724278" y="6070864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2228141-046D-FF75-65C7-09CACF37FAA8}"/>
              </a:ext>
            </a:extLst>
          </p:cNvPr>
          <p:cNvSpPr/>
          <p:nvPr/>
        </p:nvSpPr>
        <p:spPr>
          <a:xfrm>
            <a:off x="2572157" y="1907204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4F31705-413A-7D80-FF1E-39B5A41EFF21}"/>
              </a:ext>
            </a:extLst>
          </p:cNvPr>
          <p:cNvSpPr/>
          <p:nvPr/>
        </p:nvSpPr>
        <p:spPr>
          <a:xfrm>
            <a:off x="2784292" y="2079956"/>
            <a:ext cx="2372170" cy="19358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578231D-3DDD-CB32-EE81-1F67F9137270}"/>
              </a:ext>
            </a:extLst>
          </p:cNvPr>
          <p:cNvSpPr/>
          <p:nvPr/>
        </p:nvSpPr>
        <p:spPr>
          <a:xfrm>
            <a:off x="7364224" y="1792843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A08D9F95-3DD0-C602-3AE5-40F3D8FBCABA}"/>
              </a:ext>
            </a:extLst>
          </p:cNvPr>
          <p:cNvSpPr/>
          <p:nvPr/>
        </p:nvSpPr>
        <p:spPr>
          <a:xfrm>
            <a:off x="7364224" y="2915473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028191-8C9D-E5B1-6AEB-17576CFB8BDF}"/>
              </a:ext>
            </a:extLst>
          </p:cNvPr>
          <p:cNvSpPr txBox="1"/>
          <p:nvPr/>
        </p:nvSpPr>
        <p:spPr>
          <a:xfrm>
            <a:off x="7580224" y="1716051"/>
            <a:ext cx="414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シートタブの左端「目次」をクリック。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5333DB-5AA5-E6EA-441F-04C6F325E43B}"/>
              </a:ext>
            </a:extLst>
          </p:cNvPr>
          <p:cNvSpPr txBox="1"/>
          <p:nvPr/>
        </p:nvSpPr>
        <p:spPr>
          <a:xfrm>
            <a:off x="7632041" y="2823418"/>
            <a:ext cx="4143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それぞれのシートについて、リンクボタンをクリックすることで、選択したシートに移動することが可能。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7C30CD-0EC2-417F-B9F3-88C98C612932}"/>
              </a:ext>
            </a:extLst>
          </p:cNvPr>
          <p:cNvSpPr/>
          <p:nvPr/>
        </p:nvSpPr>
        <p:spPr>
          <a:xfrm>
            <a:off x="416713" y="2573939"/>
            <a:ext cx="4739749" cy="663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8210B71-4C4F-C9F1-592D-6387ECB1D089}"/>
              </a:ext>
            </a:extLst>
          </p:cNvPr>
          <p:cNvSpPr/>
          <p:nvPr/>
        </p:nvSpPr>
        <p:spPr>
          <a:xfrm>
            <a:off x="200713" y="2465939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2790293-43D3-1E49-8835-6803D8B7C752}"/>
              </a:ext>
            </a:extLst>
          </p:cNvPr>
          <p:cNvSpPr/>
          <p:nvPr/>
        </p:nvSpPr>
        <p:spPr>
          <a:xfrm>
            <a:off x="7364224" y="4468710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8784B28-465A-B8EE-7B26-6EF5D5E83CAA}"/>
              </a:ext>
            </a:extLst>
          </p:cNvPr>
          <p:cNvSpPr txBox="1"/>
          <p:nvPr/>
        </p:nvSpPr>
        <p:spPr>
          <a:xfrm>
            <a:off x="7632040" y="4376655"/>
            <a:ext cx="4307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今回ご回答いただくシートは以下４シートです。</a:t>
            </a:r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①調査票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②調査票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水稲詳細情報</a:t>
            </a:r>
            <a:r>
              <a:rPr kumimoji="1"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③減価償却費算出シート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④人件費算出シート</a:t>
            </a:r>
          </a:p>
        </p:txBody>
      </p:sp>
    </p:spTree>
    <p:extLst>
      <p:ext uri="{BB962C8B-B14F-4D97-AF65-F5344CB8AC3E}">
        <p14:creationId xmlns:p14="http://schemas.microsoft.com/office/powerpoint/2010/main" val="206119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71C42-BF30-296A-290C-928DDA9CD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80F6F93-9430-C0B4-734F-5E40EB0F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F81D5F-0DB3-EF76-8F3D-0E2CD701971B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調査票の入力方法①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0EBED7-1A8A-77C3-1388-2C9D172E527D}"/>
              </a:ext>
            </a:extLst>
          </p:cNvPr>
          <p:cNvSpPr/>
          <p:nvPr/>
        </p:nvSpPr>
        <p:spPr>
          <a:xfrm>
            <a:off x="9916998" y="73643"/>
            <a:ext cx="215873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個人経営体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289B4F5-A6AD-B010-6FC8-26D0547B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73" y="820275"/>
            <a:ext cx="9774000" cy="61157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EB62F3D-8568-862F-B151-7843F0AB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ja-JP" altLang="en-US" sz="2000" dirty="0"/>
              <a:t>個人経営体の入力手順は以下のとおり。青色決算書の各勘定科目の数値を基本的に転記し、費用を算出する。</a:t>
            </a:r>
          </a:p>
        </p:txBody>
      </p:sp>
    </p:spTree>
    <p:extLst>
      <p:ext uri="{BB962C8B-B14F-4D97-AF65-F5344CB8AC3E}">
        <p14:creationId xmlns:p14="http://schemas.microsoft.com/office/powerpoint/2010/main" val="331055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F6A55-F68C-5CFA-D4D7-9B50DBA99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ABC615-E9E7-5DA6-F102-93F86B16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DFF05A-0E5B-EAEA-E3F7-BE095F6754C9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調査票の入力方法①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149EDE-FB94-CE4E-D645-AD8EB683D06E}"/>
              </a:ext>
            </a:extLst>
          </p:cNvPr>
          <p:cNvSpPr/>
          <p:nvPr/>
        </p:nvSpPr>
        <p:spPr>
          <a:xfrm>
            <a:off x="9916998" y="73643"/>
            <a:ext cx="215873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法人経営体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D04071E-8A05-709C-8BC2-1CD04762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575" y="1070932"/>
            <a:ext cx="8712000" cy="598232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961CF69-6B25-20A1-BA05-B238F51F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1800" dirty="0"/>
              <a:t>法人経営体の入力手順は以下のとおり。法人経営体の場合は、調査費用科目と決算書上の勘定科目が一致しないケースが多数あることが想定される。調査費用科目に決算書上該当する科目を組み替えのうえ、数値情報の入力を願います。</a:t>
            </a:r>
            <a:br>
              <a:rPr kumimoji="1" lang="en-US" altLang="ja-JP" sz="1800" dirty="0"/>
            </a:br>
            <a:r>
              <a:rPr kumimoji="1" lang="en-US" altLang="ja-JP" sz="1800" dirty="0"/>
              <a:t>※</a:t>
            </a:r>
            <a:r>
              <a:rPr kumimoji="1" lang="ja-JP" altLang="en-US" sz="1800" dirty="0"/>
              <a:t>　調査費用科目に該当しないものは、「その他」に集約のうえ、数値情報の入力を願います。</a:t>
            </a:r>
            <a:br>
              <a:rPr lang="en-US" altLang="ja-JP" sz="2000" dirty="0"/>
            </a:b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5578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4C035-A144-A7C8-D279-F5D796684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BFFBD92-0257-9E10-D0C9-AA864E0E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A02C-EA2B-4B52-BB20-36ED178D7E28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50A230-ED4C-DD0C-0BA3-304359DFF23C}"/>
              </a:ext>
            </a:extLst>
          </p:cNvPr>
          <p:cNvSpPr txBox="1"/>
          <p:nvPr/>
        </p:nvSpPr>
        <p:spPr>
          <a:xfrm>
            <a:off x="343666" y="73643"/>
            <a:ext cx="575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調査票の入力方法②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CA5A5D-BF51-F7A4-918A-DD2ECD9DE4DC}"/>
              </a:ext>
            </a:extLst>
          </p:cNvPr>
          <p:cNvSpPr/>
          <p:nvPr/>
        </p:nvSpPr>
        <p:spPr>
          <a:xfrm>
            <a:off x="9916998" y="73643"/>
            <a:ext cx="215873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共通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EFED7F-9E91-E9BC-84D1-95E76E4E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sz="2000" dirty="0"/>
              <a:t>水稲について、より詳細な生産費情報を把握するため、「主食用米」･「加工用米」･「飼料用米」の粒度で、作付面積、収量、売上高、補助金情報を入力。そのうえで、自動的に生産費を算出することができる。</a:t>
            </a:r>
            <a:br>
              <a:rPr lang="en-US" altLang="ja-JP" sz="2000" dirty="0"/>
            </a:br>
            <a:endParaRPr kumimoji="1" lang="ja-JP" altLang="en-US" sz="20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FE0FB0B-2FF3-17BF-2D2B-C30ADEA37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27" y="1456470"/>
            <a:ext cx="6840000" cy="4951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977F97-3D3B-7962-02C7-6FF31ADB9FB6}"/>
              </a:ext>
            </a:extLst>
          </p:cNvPr>
          <p:cNvSpPr/>
          <p:nvPr/>
        </p:nvSpPr>
        <p:spPr>
          <a:xfrm>
            <a:off x="2033747" y="2739832"/>
            <a:ext cx="2575960" cy="13231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3A944E7-B873-2465-178C-C8873FA7C9DD}"/>
              </a:ext>
            </a:extLst>
          </p:cNvPr>
          <p:cNvSpPr/>
          <p:nvPr/>
        </p:nvSpPr>
        <p:spPr>
          <a:xfrm>
            <a:off x="1925747" y="2676915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7D97E9C-2043-3A3D-C375-E144E6499113}"/>
              </a:ext>
            </a:extLst>
          </p:cNvPr>
          <p:cNvSpPr/>
          <p:nvPr/>
        </p:nvSpPr>
        <p:spPr>
          <a:xfrm>
            <a:off x="6615439" y="2565815"/>
            <a:ext cx="745588" cy="38423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E5F45BB-DBF4-2F68-28CE-CD39C979C212}"/>
              </a:ext>
            </a:extLst>
          </p:cNvPr>
          <p:cNvSpPr/>
          <p:nvPr/>
        </p:nvSpPr>
        <p:spPr>
          <a:xfrm>
            <a:off x="6456001" y="2457815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AA375FA-D4F4-EC1B-BAC8-631CFCF3EE17}"/>
              </a:ext>
            </a:extLst>
          </p:cNvPr>
          <p:cNvSpPr/>
          <p:nvPr/>
        </p:nvSpPr>
        <p:spPr>
          <a:xfrm>
            <a:off x="7664673" y="2544034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D737AB25-E1C5-179F-E2D4-79D44C693655}"/>
              </a:ext>
            </a:extLst>
          </p:cNvPr>
          <p:cNvSpPr/>
          <p:nvPr/>
        </p:nvSpPr>
        <p:spPr>
          <a:xfrm>
            <a:off x="7664673" y="4879446"/>
            <a:ext cx="216000" cy="216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D37249-4450-9788-8376-D81DFDFD6D74}"/>
              </a:ext>
            </a:extLst>
          </p:cNvPr>
          <p:cNvSpPr txBox="1"/>
          <p:nvPr/>
        </p:nvSpPr>
        <p:spPr>
          <a:xfrm>
            <a:off x="7880673" y="2467242"/>
            <a:ext cx="4143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入力項目（黄色セル）の部分に、必要な情報を入力する。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入力項目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「主食用米」･「加工用米」･「飼料用米」それぞれの作付面積、収量、売上高、補助金情報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36671A-4656-8253-058C-D84F105C019C}"/>
              </a:ext>
            </a:extLst>
          </p:cNvPr>
          <p:cNvSpPr txBox="1"/>
          <p:nvPr/>
        </p:nvSpPr>
        <p:spPr>
          <a:xfrm>
            <a:off x="7932490" y="4787391"/>
            <a:ext cx="4143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各費用について、自動按分方法に記載の前提条件（作付面積割等）に基づき、費用を自動算出。</a:t>
            </a:r>
          </a:p>
        </p:txBody>
      </p:sp>
    </p:spTree>
    <p:extLst>
      <p:ext uri="{BB962C8B-B14F-4D97-AF65-F5344CB8AC3E}">
        <p14:creationId xmlns:p14="http://schemas.microsoft.com/office/powerpoint/2010/main" val="76689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1016</Words>
  <Application>Microsoft Office PowerPoint</Application>
  <PresentationFormat>ワイド画面</PresentationFormat>
  <Paragraphs>122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Meiryo UI</vt:lpstr>
      <vt:lpstr>游ゴシック</vt:lpstr>
      <vt:lpstr>游ゴシック Light</vt:lpstr>
      <vt:lpstr>Arial</vt:lpstr>
      <vt:lpstr>Wingdings</vt:lpstr>
      <vt:lpstr>Office テーマ</vt:lpstr>
      <vt:lpstr>生産費調査マニュアル</vt:lpstr>
      <vt:lpstr>PowerPoint プレゼンテーション</vt:lpstr>
      <vt:lpstr>生産費調査の案内文書に記載のＵＲＬを自身のＰＣ等によりアクセス。</vt:lpstr>
      <vt:lpstr>生産費調査票のダウンロードページを開き、ダウンロードを開始する。</vt:lpstr>
      <vt:lpstr>個人経営体用、法人経営体用それぞれの調査票について、主に以下３シートで構成されている。</vt:lpstr>
      <vt:lpstr>前頁で示したシートについて、調査票内の左端シート「目次」より、リンクボタンをクリックすることで選択したシートに移動することが可能。</vt:lpstr>
      <vt:lpstr>個人経営体の入力手順は以下のとおり。青色決算書の各勘定科目の数値を基本的に転記し、費用を算出する。</vt:lpstr>
      <vt:lpstr>法人経営体の入力手順は以下のとおり。法人経営体の場合は、調査費用科目と決算書上の勘定科目が一致しないケースが多数あることが想定される。調査費用科目に決算書上該当する科目を組み替えのうえ、数値情報の入力を願います。 ※　調査費用科目に該当しないものは、「その他」に集約のうえ、数値情報の入力を願います。 </vt:lpstr>
      <vt:lpstr>水稲について、より詳細な生産費情報を把握するため、「主食用米」･「加工用米」･「飼料用米」の粒度で、作付面積、収量、売上高、補助金情報を入力。そのうえで、自動的に生産費を算出することができる。 </vt:lpstr>
      <vt:lpstr>一般的に農業経営において費用の割合が相応に高い、かつ一定の前提条件で費用を按分することが厳しい、「減価償却費」･「人件費」については、別シートにて詳細算出を行う。  </vt:lpstr>
      <vt:lpstr>調査票について、以下ＥｘｃｅＬシート内の４つのシートの回答をお願いします。 ※入力項目は、セルが黄色になっています。 </vt:lpstr>
      <vt:lpstr>PowerPoint プレゼンテーション</vt:lpstr>
      <vt:lpstr>PowerPoint プレゼンテーション</vt:lpstr>
      <vt:lpstr>PowerPoint プレゼンテーション</vt:lpstr>
      <vt:lpstr>以下、アドレス宛てに回答した調査票（エクセルファイル）をメールにてご送付をお願いいたします。後日、謝礼（ＱＵＯカード　1,000円の予定）を送付いたします。 ※住所の記載がない方は、謝礼が送れないことを予めご了承願います。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孝昭 日高</dc:creator>
  <cp:lastModifiedBy>日高 孝昭</cp:lastModifiedBy>
  <cp:revision>12</cp:revision>
  <dcterms:created xsi:type="dcterms:W3CDTF">2024-08-16T05:15:53Z</dcterms:created>
  <dcterms:modified xsi:type="dcterms:W3CDTF">2025-01-15T09:26:28Z</dcterms:modified>
</cp:coreProperties>
</file>